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4" r:id="rId7"/>
    <p:sldId id="28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7" r:id="rId16"/>
    <p:sldId id="272" r:id="rId17"/>
    <p:sldId id="273" r:id="rId18"/>
    <p:sldId id="279" r:id="rId19"/>
    <p:sldId id="289" r:id="rId20"/>
    <p:sldId id="274" r:id="rId21"/>
    <p:sldId id="275" r:id="rId22"/>
    <p:sldId id="287" r:id="rId23"/>
    <p:sldId id="288" r:id="rId24"/>
    <p:sldId id="276" r:id="rId25"/>
    <p:sldId id="292" r:id="rId26"/>
    <p:sldId id="293" r:id="rId27"/>
    <p:sldId id="278" r:id="rId28"/>
    <p:sldId id="281" r:id="rId29"/>
    <p:sldId id="282" r:id="rId30"/>
    <p:sldId id="286" r:id="rId31"/>
    <p:sldId id="283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33CC33"/>
    <a:srgbClr val="FFFF00"/>
    <a:srgbClr val="FF00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27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DB60A-70D7-4159-AFBE-08DBF427C116}" type="datetimeFigureOut">
              <a:rPr lang="ru-RU"/>
              <a:pPr>
                <a:defRPr/>
              </a:pPr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F47CF-9247-46A3-99AE-0BE7249606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64459-EDB1-4B2C-A4B5-C38F97C0068E}" type="datetimeFigureOut">
              <a:rPr lang="ru-RU"/>
              <a:pPr>
                <a:defRPr/>
              </a:pPr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FEF77-E1B2-4AB2-83B1-4CC8D936DF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6297F-B8DC-42E6-AFE5-142ED1403571}" type="datetimeFigureOut">
              <a:rPr lang="ru-RU"/>
              <a:pPr>
                <a:defRPr/>
              </a:pPr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90610-2199-4D8B-BC9F-32D3082AEB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92125-7589-4489-B55A-3153E1080FE3}" type="datetimeFigureOut">
              <a:rPr lang="ru-RU"/>
              <a:pPr>
                <a:defRPr/>
              </a:pPr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2C656-C3CE-4F8A-A85C-56DE62AAF7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5E5E5-AAB8-4DCD-9F8A-73DCF9BE2494}" type="datetimeFigureOut">
              <a:rPr lang="ru-RU"/>
              <a:pPr>
                <a:defRPr/>
              </a:pPr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C1056-332B-42A5-B211-E24978A749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CE860-7ED4-47D6-AA2C-DBBA429F675B}" type="datetimeFigureOut">
              <a:rPr lang="ru-RU"/>
              <a:pPr>
                <a:defRPr/>
              </a:pPr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4268E-8CD1-4B6D-B7B0-32D606DDFA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17254-B2FE-40DB-A961-3CE0857189FD}" type="datetimeFigureOut">
              <a:rPr lang="ru-RU"/>
              <a:pPr>
                <a:defRPr/>
              </a:pPr>
              <a:t>06.04.2022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9B3BC-F4BB-42E5-A988-E08805C0D0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C7ED7-6BCF-4AE5-BAD2-8BF5E1D0E5D4}" type="datetimeFigureOut">
              <a:rPr lang="ru-RU"/>
              <a:pPr>
                <a:defRPr/>
              </a:pPr>
              <a:t>06.04.2022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86546-2A24-4551-AAB5-F7BD4E3CB7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68AEC-B2FB-4071-93D8-328422AD8E98}" type="datetimeFigureOut">
              <a:rPr lang="ru-RU"/>
              <a:pPr>
                <a:defRPr/>
              </a:pPr>
              <a:t>06.04.2022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84FB8-487A-42D5-83E8-B0E0A7D769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4426B-DF0A-454F-86B4-A85CC2DB7F74}" type="datetimeFigureOut">
              <a:rPr lang="ru-RU"/>
              <a:pPr>
                <a:defRPr/>
              </a:pPr>
              <a:t>06.04.2022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BE221-DE82-4941-A049-841E9FAD4C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CBF68-ADEA-42B9-A7F3-8A0EFBE7E46E}" type="datetimeFigureOut">
              <a:rPr lang="ru-RU"/>
              <a:pPr>
                <a:defRPr/>
              </a:pPr>
              <a:t>06.04.2022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639C1-E041-4F9C-B90B-E0255C043B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7B70C-3454-4FB8-BCA0-0FE259FB9312}" type="datetimeFigureOut">
              <a:rPr lang="ru-RU"/>
              <a:pPr>
                <a:defRPr/>
              </a:pPr>
              <a:t>06.04.2022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A8961-B7FF-465E-8032-ADA13B0D31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4E87889-8E98-48FB-B747-F8B622A3DEFC}" type="datetimeFigureOut">
              <a:rPr lang="ru-RU"/>
              <a:pPr>
                <a:defRPr/>
              </a:pPr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51AC7F5-8ADA-4785-8B5E-F22345E47B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wmf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3.mp4"/><Relationship Id="rId7" Type="http://schemas.openxmlformats.org/officeDocument/2006/relationships/image" Target="../media/image3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jpe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3.mp4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571612"/>
            <a:ext cx="5324475" cy="194468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</a:rPr>
              <a:t>Презентация </a:t>
            </a:r>
            <a:br>
              <a:rPr lang="ru-RU" b="1" dirty="0" smtClean="0">
                <a:solidFill>
                  <a:schemeClr val="accent1"/>
                </a:solidFill>
                <a:latin typeface="Times New Roman" pitchFamily="18" charset="0"/>
              </a:rPr>
            </a:b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</a:rPr>
              <a:t>«Волшебное колесо-2022г»</a:t>
            </a:r>
            <a:br>
              <a:rPr lang="ru-RU" b="1" dirty="0" smtClean="0">
                <a:solidFill>
                  <a:schemeClr val="accent1"/>
                </a:solidFill>
                <a:latin typeface="Times New Roman" pitchFamily="18" charset="0"/>
              </a:rPr>
            </a:br>
            <a:endParaRPr lang="ru-RU" b="1" dirty="0" smtClean="0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785786" y="3429000"/>
            <a:ext cx="421484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endParaRPr lang="ru-RU" sz="2800" b="1" dirty="0">
              <a:solidFill>
                <a:srgbClr val="33CC33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0066CC"/>
                </a:solidFill>
              </a:rPr>
              <a:t>МБДОУ «Детский сад №23 «Незабудка» воспитатель  Кривоносова Ж.П.</a:t>
            </a:r>
            <a:endParaRPr lang="en-US" sz="1600" b="1" dirty="0">
              <a:solidFill>
                <a:srgbClr val="0066CC"/>
              </a:solidFill>
            </a:endParaRPr>
          </a:p>
        </p:txBody>
      </p:sp>
      <p:pic>
        <p:nvPicPr>
          <p:cNvPr id="3" name="Детские песни-о ПДД - Дружите с правилом дорожного движения (www.hotplayer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4248" y="33265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6"/>
    </mc:Choice>
    <mc:Fallback xmlns="">
      <p:transition spd="slow" advTm="3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/>
          </p:cNvSpPr>
          <p:nvPr>
            <p:ph type="title"/>
          </p:nvPr>
        </p:nvSpPr>
        <p:spPr>
          <a:xfrm>
            <a:off x="714348" y="285728"/>
            <a:ext cx="7286676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</a:rPr>
              <a:t>Работа воспитателя при подготовке к конкурсу: </a:t>
            </a:r>
            <a:endParaRPr lang="en-US" dirty="0" smtClean="0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45059" name="Rectangle 3"/>
          <p:cNvSpPr>
            <a:spLocks noGrp="1"/>
          </p:cNvSpPr>
          <p:nvPr>
            <p:ph type="body" idx="1"/>
          </p:nvPr>
        </p:nvSpPr>
        <p:spPr>
          <a:xfrm>
            <a:off x="571472" y="2428868"/>
            <a:ext cx="4786346" cy="3357586"/>
          </a:xfrm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r>
              <a:rPr lang="ru-RU" sz="2400" b="1" dirty="0" smtClean="0">
                <a:solidFill>
                  <a:srgbClr val="0066CC"/>
                </a:solidFill>
                <a:latin typeface="Times New Roman" pitchFamily="18" charset="0"/>
              </a:rPr>
              <a:t>Консультации на тему «Улицы города и нашего хутора», «Наш друг светофор» и др.</a:t>
            </a:r>
          </a:p>
          <a:p>
            <a:pPr algn="ctr">
              <a:lnSpc>
                <a:spcPct val="80000"/>
              </a:lnSpc>
              <a:buNone/>
            </a:pPr>
            <a:r>
              <a:rPr lang="ru-RU" sz="2400" b="1" dirty="0" smtClean="0">
                <a:solidFill>
                  <a:srgbClr val="0066CC"/>
                </a:solidFill>
                <a:latin typeface="Times New Roman" pitchFamily="18" charset="0"/>
              </a:rPr>
              <a:t>Создание и разработка картотеки дидактических и подвижных игр по Правилам дорожного движения. </a:t>
            </a:r>
          </a:p>
          <a:p>
            <a:pPr algn="ctr">
              <a:lnSpc>
                <a:spcPct val="80000"/>
              </a:lnSpc>
              <a:buNone/>
            </a:pPr>
            <a:r>
              <a:rPr lang="ru-RU" sz="2400" b="1" dirty="0" smtClean="0">
                <a:solidFill>
                  <a:srgbClr val="0066CC"/>
                </a:solidFill>
                <a:latin typeface="Times New Roman" pitchFamily="18" charset="0"/>
              </a:rPr>
              <a:t>Подбор материала о Правилах дорожного движения.</a:t>
            </a:r>
            <a:endParaRPr lang="en-US" sz="2400" b="1" dirty="0" smtClean="0">
              <a:solidFill>
                <a:srgbClr val="0066CC"/>
              </a:solidFill>
              <a:latin typeface="Times New Roman" pitchFamily="18" charset="0"/>
            </a:endParaRPr>
          </a:p>
        </p:txBody>
      </p:sp>
      <p:pic>
        <p:nvPicPr>
          <p:cNvPr id="45060" name="Picture 4" descr="G:\пдд\11870_4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9" y="2248404"/>
            <a:ext cx="2643206" cy="363327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6"/>
    </mc:Choice>
    <mc:Fallback xmlns="">
      <p:transition spd="slow" advTm="5116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/>
          </p:cNvSpPr>
          <p:nvPr>
            <p:ph type="title"/>
          </p:nvPr>
        </p:nvSpPr>
        <p:spPr>
          <a:xfrm>
            <a:off x="0" y="285728"/>
            <a:ext cx="6686568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</a:rPr>
              <a:t>Показ презентаций </a:t>
            </a:r>
            <a:endParaRPr lang="en-US" b="1" dirty="0" smtClean="0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46083" name="Rectangle 3"/>
          <p:cNvSpPr>
            <a:spLocks noGrp="1"/>
          </p:cNvSpPr>
          <p:nvPr>
            <p:ph type="body" idx="1"/>
          </p:nvPr>
        </p:nvSpPr>
        <p:spPr>
          <a:xfrm>
            <a:off x="500034" y="2071678"/>
            <a:ext cx="5900750" cy="3686188"/>
          </a:xfrm>
        </p:spPr>
        <p:txBody>
          <a:bodyPr/>
          <a:lstStyle/>
          <a:p>
            <a:r>
              <a:rPr lang="ru-RU" b="1" dirty="0" smtClean="0">
                <a:solidFill>
                  <a:srgbClr val="0066CC"/>
                </a:solidFill>
                <a:latin typeface="Times New Roman" pitchFamily="18" charset="0"/>
              </a:rPr>
              <a:t>«Дети и дорога»</a:t>
            </a:r>
          </a:p>
          <a:p>
            <a:r>
              <a:rPr lang="ru-RU" b="1" dirty="0" smtClean="0">
                <a:solidFill>
                  <a:srgbClr val="0066CC"/>
                </a:solidFill>
                <a:latin typeface="Times New Roman" pitchFamily="18" charset="0"/>
              </a:rPr>
              <a:t>«Три сигнала светофора»</a:t>
            </a:r>
          </a:p>
          <a:p>
            <a:r>
              <a:rPr lang="ru-RU" b="1" dirty="0" smtClean="0">
                <a:solidFill>
                  <a:srgbClr val="0066CC"/>
                </a:solidFill>
                <a:latin typeface="Times New Roman" pitchFamily="18" charset="0"/>
              </a:rPr>
              <a:t>«Дорожные знаки»</a:t>
            </a:r>
          </a:p>
          <a:p>
            <a:r>
              <a:rPr lang="ru-RU" b="1" dirty="0" smtClean="0">
                <a:solidFill>
                  <a:srgbClr val="0066CC"/>
                </a:solidFill>
                <a:latin typeface="Times New Roman" pitchFamily="18" charset="0"/>
              </a:rPr>
              <a:t>«Правила поведения на улице»</a:t>
            </a:r>
          </a:p>
          <a:p>
            <a:r>
              <a:rPr lang="ru-RU" b="1" dirty="0" smtClean="0">
                <a:solidFill>
                  <a:srgbClr val="0066CC"/>
                </a:solidFill>
                <a:latin typeface="Times New Roman" pitchFamily="18" charset="0"/>
              </a:rPr>
              <a:t>«Улицы нашего города и  хутора»</a:t>
            </a:r>
            <a:endParaRPr lang="en-US" b="1" dirty="0" smtClean="0">
              <a:solidFill>
                <a:srgbClr val="0066CC"/>
              </a:solidFill>
              <a:latin typeface="Times New Roman" pitchFamily="18" charset="0"/>
            </a:endParaRPr>
          </a:p>
        </p:txBody>
      </p:sp>
      <p:pic>
        <p:nvPicPr>
          <p:cNvPr id="46084" name="Picture 4" descr="G:\пдд\svetofo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1357298"/>
            <a:ext cx="1881190" cy="2582717"/>
          </a:xfrm>
          <a:prstGeom prst="rect">
            <a:avLst/>
          </a:prstGeom>
          <a:noFill/>
        </p:spPr>
      </p:pic>
      <p:pic>
        <p:nvPicPr>
          <p:cNvPr id="46085" name="Picture 5" descr="G:\пдд\liveprevie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69" y="4500570"/>
            <a:ext cx="3009747" cy="200502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9"/>
    </mc:Choice>
    <mc:Fallback xmlns="">
      <p:transition spd="slow" advTm="4039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chemeClr val="accent1"/>
                </a:solidFill>
                <a:latin typeface="Times New Roman" pitchFamily="18" charset="0"/>
              </a:rPr>
              <a:t>Развивающие мультфильмы</a:t>
            </a:r>
            <a:endParaRPr lang="en-US" sz="4000" dirty="0" smtClean="0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47107" name="Rectangle 3"/>
          <p:cNvSpPr>
            <a:spLocks noGrp="1"/>
          </p:cNvSpPr>
          <p:nvPr>
            <p:ph type="body" idx="1"/>
          </p:nvPr>
        </p:nvSpPr>
        <p:spPr>
          <a:xfrm>
            <a:off x="4500562" y="1643050"/>
            <a:ext cx="4429156" cy="5043510"/>
          </a:xfrm>
        </p:spPr>
        <p:txBody>
          <a:bodyPr/>
          <a:lstStyle/>
          <a:p>
            <a:r>
              <a:rPr lang="ru-RU" b="1" dirty="0" smtClean="0">
                <a:solidFill>
                  <a:srgbClr val="0066CC"/>
                </a:solidFill>
                <a:latin typeface="Times New Roman" pitchFamily="18" charset="0"/>
              </a:rPr>
              <a:t>«Правила дорожного движения»</a:t>
            </a:r>
          </a:p>
          <a:p>
            <a:r>
              <a:rPr lang="ru-RU" b="1" dirty="0" smtClean="0">
                <a:solidFill>
                  <a:srgbClr val="0066CC"/>
                </a:solidFill>
                <a:latin typeface="Times New Roman" pitchFamily="18" charset="0"/>
              </a:rPr>
              <a:t>«Доктор </a:t>
            </a:r>
            <a:r>
              <a:rPr lang="ru-RU" b="1" dirty="0" err="1" smtClean="0">
                <a:solidFill>
                  <a:srgbClr val="0066CC"/>
                </a:solidFill>
                <a:latin typeface="Times New Roman" pitchFamily="18" charset="0"/>
              </a:rPr>
              <a:t>Машинкова</a:t>
            </a:r>
            <a:r>
              <a:rPr lang="ru-RU" b="1" dirty="0" smtClean="0">
                <a:solidFill>
                  <a:srgbClr val="0066CC"/>
                </a:solidFill>
                <a:latin typeface="Times New Roman" pitchFamily="18" charset="0"/>
              </a:rPr>
              <a:t>»</a:t>
            </a:r>
          </a:p>
          <a:p>
            <a:r>
              <a:rPr lang="ru-RU" b="1" dirty="0" smtClean="0">
                <a:solidFill>
                  <a:srgbClr val="0066CC"/>
                </a:solidFill>
                <a:latin typeface="Times New Roman" pitchFamily="18" charset="0"/>
              </a:rPr>
              <a:t>«</a:t>
            </a:r>
            <a:r>
              <a:rPr lang="ru-RU" b="1" dirty="0" err="1" smtClean="0">
                <a:solidFill>
                  <a:srgbClr val="0066CC"/>
                </a:solidFill>
                <a:latin typeface="Times New Roman" pitchFamily="18" charset="0"/>
              </a:rPr>
              <a:t>Смешарики</a:t>
            </a:r>
            <a:r>
              <a:rPr lang="ru-RU" b="1" dirty="0" smtClean="0">
                <a:solidFill>
                  <a:srgbClr val="0066CC"/>
                </a:solidFill>
                <a:latin typeface="Times New Roman" pitchFamily="18" charset="0"/>
              </a:rPr>
              <a:t>: Азбука безопасности»</a:t>
            </a:r>
          </a:p>
          <a:p>
            <a:r>
              <a:rPr lang="ru-RU" b="1" dirty="0" smtClean="0">
                <a:solidFill>
                  <a:srgbClr val="0066CC"/>
                </a:solidFill>
                <a:latin typeface="Times New Roman" pitchFamily="18" charset="0"/>
              </a:rPr>
              <a:t>«Перекресток в джунглях»</a:t>
            </a:r>
          </a:p>
          <a:p>
            <a:endParaRPr lang="en-US" b="1" dirty="0" smtClean="0">
              <a:solidFill>
                <a:srgbClr val="0066CC"/>
              </a:solidFill>
              <a:latin typeface="Times New Roman" pitchFamily="18" charset="0"/>
            </a:endParaRPr>
          </a:p>
        </p:txBody>
      </p:sp>
      <p:pic>
        <p:nvPicPr>
          <p:cNvPr id="47108" name="Picture 4" descr="G:\пдд\180999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1357298"/>
            <a:ext cx="3429001" cy="2357438"/>
          </a:xfrm>
          <a:prstGeom prst="rect">
            <a:avLst/>
          </a:prstGeom>
          <a:noFill/>
        </p:spPr>
      </p:pic>
      <p:pic>
        <p:nvPicPr>
          <p:cNvPr id="47109" name="Picture 5" descr="G:\пдд\472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4357694"/>
            <a:ext cx="3675352" cy="207203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0"/>
    </mc:Choice>
    <mc:Fallback xmlns="">
      <p:transition spd="slow" advTm="428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chemeClr val="accent1"/>
                </a:solidFill>
                <a:latin typeface="Times New Roman" pitchFamily="18" charset="0"/>
              </a:rPr>
              <a:t>Беседы</a:t>
            </a:r>
            <a:endParaRPr lang="en-US" sz="4000" dirty="0" smtClean="0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>
          <a:xfrm>
            <a:off x="500034" y="1357298"/>
            <a:ext cx="6500858" cy="4429156"/>
          </a:xfrm>
        </p:spPr>
        <p:txBody>
          <a:bodyPr/>
          <a:lstStyle/>
          <a:p>
            <a:r>
              <a:rPr lang="ru-RU" b="1" dirty="0" smtClean="0">
                <a:solidFill>
                  <a:srgbClr val="0066CC"/>
                </a:solidFill>
                <a:latin typeface="Times New Roman" pitchFamily="18" charset="0"/>
              </a:rPr>
              <a:t>«Безопасность на дороге»</a:t>
            </a:r>
          </a:p>
          <a:p>
            <a:r>
              <a:rPr lang="ru-RU" b="1" dirty="0" smtClean="0">
                <a:solidFill>
                  <a:srgbClr val="0066CC"/>
                </a:solidFill>
                <a:latin typeface="Times New Roman" pitchFamily="18" charset="0"/>
              </a:rPr>
              <a:t>«Знаки дорожные помни всегда»</a:t>
            </a:r>
          </a:p>
          <a:p>
            <a:r>
              <a:rPr lang="ru-RU" b="1" dirty="0" smtClean="0">
                <a:solidFill>
                  <a:srgbClr val="0066CC"/>
                </a:solidFill>
                <a:latin typeface="Times New Roman" pitchFamily="18" charset="0"/>
              </a:rPr>
              <a:t>«Осторожно, дорога!»</a:t>
            </a:r>
          </a:p>
          <a:p>
            <a:r>
              <a:rPr lang="ru-RU" b="1" dirty="0" smtClean="0">
                <a:solidFill>
                  <a:srgbClr val="0066CC"/>
                </a:solidFill>
                <a:latin typeface="Times New Roman" pitchFamily="18" charset="0"/>
              </a:rPr>
              <a:t>«Транспорт на улицах города и хутора»</a:t>
            </a:r>
          </a:p>
          <a:p>
            <a:r>
              <a:rPr lang="ru-RU" b="1" dirty="0" smtClean="0">
                <a:solidFill>
                  <a:srgbClr val="0066CC"/>
                </a:solidFill>
                <a:latin typeface="Times New Roman" pitchFamily="18" charset="0"/>
              </a:rPr>
              <a:t>«Правила для пассажиров»</a:t>
            </a:r>
            <a:endParaRPr lang="en-US" b="1" dirty="0" smtClean="0">
              <a:solidFill>
                <a:srgbClr val="0066CC"/>
              </a:solidFill>
              <a:latin typeface="Times New Roman" pitchFamily="18" charset="0"/>
            </a:endParaRPr>
          </a:p>
        </p:txBody>
      </p:sp>
      <p:pic>
        <p:nvPicPr>
          <p:cNvPr id="48132" name="Picture 4" descr="G:\пдд\LcKA9ypc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23662" y="4661281"/>
            <a:ext cx="2740887" cy="1720047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9" b="5602"/>
          <a:stretch/>
        </p:blipFill>
        <p:spPr>
          <a:xfrm>
            <a:off x="6804249" y="116633"/>
            <a:ext cx="2160240" cy="3672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2"/>
    </mc:Choice>
    <mc:Fallback xmlns="">
      <p:transition spd="slow" advTm="6102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/>
          </p:cNvSpPr>
          <p:nvPr>
            <p:ph type="title"/>
          </p:nvPr>
        </p:nvSpPr>
        <p:spPr>
          <a:xfrm>
            <a:off x="571472" y="285728"/>
            <a:ext cx="7472386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</a:rPr>
              <a:t>Чтение художественной литературы</a:t>
            </a:r>
            <a:endParaRPr lang="en-US" dirty="0" smtClean="0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49155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400552" cy="4525963"/>
          </a:xfrm>
        </p:spPr>
        <p:txBody>
          <a:bodyPr/>
          <a:lstStyle/>
          <a:p>
            <a:pPr>
              <a:buNone/>
            </a:pPr>
            <a:r>
              <a:rPr lang="ru-RU" sz="2800" b="1" dirty="0" smtClean="0">
                <a:solidFill>
                  <a:schemeClr val="accent1"/>
                </a:solidFill>
                <a:latin typeface="Times New Roman" pitchFamily="18" charset="0"/>
              </a:rPr>
              <a:t>    Е.Житков «Светофор»</a:t>
            </a:r>
          </a:p>
          <a:p>
            <a:pPr>
              <a:buNone/>
            </a:pPr>
            <a:r>
              <a:rPr lang="ru-RU" sz="2800" b="1" dirty="0" smtClean="0">
                <a:solidFill>
                  <a:schemeClr val="accent1"/>
                </a:solidFill>
                <a:latin typeface="Times New Roman" pitchFamily="18" charset="0"/>
              </a:rPr>
              <a:t>    С.Михалков «Моя улица»</a:t>
            </a:r>
          </a:p>
          <a:p>
            <a:pPr>
              <a:buNone/>
            </a:pPr>
            <a:r>
              <a:rPr lang="ru-RU" sz="2800" b="1" dirty="0" smtClean="0">
                <a:solidFill>
                  <a:schemeClr val="accent1"/>
                </a:solidFill>
                <a:latin typeface="Times New Roman" pitchFamily="18" charset="0"/>
              </a:rPr>
              <a:t>    Н. Калинин «Как ребята переходили улицу»</a:t>
            </a:r>
          </a:p>
          <a:p>
            <a:pPr>
              <a:buNone/>
            </a:pPr>
            <a:r>
              <a:rPr lang="ru-RU" sz="2800" b="1" dirty="0" smtClean="0">
                <a:solidFill>
                  <a:schemeClr val="accent1"/>
                </a:solidFill>
                <a:latin typeface="Times New Roman" pitchFamily="18" charset="0"/>
              </a:rPr>
              <a:t>    В.Сиротов «Твой товарищ светофор»</a:t>
            </a:r>
          </a:p>
          <a:p>
            <a:pPr>
              <a:buNone/>
            </a:pPr>
            <a:r>
              <a:rPr lang="ru-RU" sz="2800" b="1" dirty="0" smtClean="0">
                <a:solidFill>
                  <a:schemeClr val="accent1"/>
                </a:solidFill>
                <a:latin typeface="Times New Roman" pitchFamily="18" charset="0"/>
              </a:rPr>
              <a:t>    И.Серяков «Законы улиц и дорог»</a:t>
            </a:r>
            <a:endParaRPr lang="en-US" sz="2800" b="1" dirty="0" smtClean="0">
              <a:solidFill>
                <a:schemeClr val="accent1"/>
              </a:solidFill>
              <a:latin typeface="Times New Roman" pitchFamily="18" charset="0"/>
            </a:endParaRPr>
          </a:p>
        </p:txBody>
      </p:sp>
      <p:pic>
        <p:nvPicPr>
          <p:cNvPr id="49156" name="Picture 4" descr="G:\пдд\u_09877b3d5373746383f2928a9954b452_8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1000108"/>
            <a:ext cx="2491835" cy="3219451"/>
          </a:xfrm>
          <a:prstGeom prst="rect">
            <a:avLst/>
          </a:prstGeom>
          <a:noFill/>
        </p:spPr>
      </p:pic>
      <p:pic>
        <p:nvPicPr>
          <p:cNvPr id="49157" name="Picture 5" descr="G:\пдд\a4dff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4357694"/>
            <a:ext cx="1809989" cy="230981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5"/>
    </mc:Choice>
    <mc:Fallback xmlns="">
      <p:transition spd="slow" advTm="4445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</a:rPr>
              <a:t>Музыкальные произведения</a:t>
            </a: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</a:rPr>
              <a:t> </a:t>
            </a:r>
            <a:endParaRPr lang="en-US" dirty="0" smtClean="0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5529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</a:rPr>
              <a:t>«Машина» - муз. </a:t>
            </a:r>
            <a:r>
              <a:rPr lang="ru-RU" b="1" dirty="0" err="1" smtClean="0">
                <a:solidFill>
                  <a:schemeClr val="accent1"/>
                </a:solidFill>
                <a:latin typeface="Times New Roman" pitchFamily="18" charset="0"/>
              </a:rPr>
              <a:t>Т.Папатенко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</a:rPr>
              <a:t>, слова Н. Найденова;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</a:rPr>
              <a:t>«Песенка о светофоре» - муз. Дементьева;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</a:rPr>
              <a:t>«Хочу быть шофером» - муз. Л. </a:t>
            </a:r>
            <a:r>
              <a:rPr lang="ru-RU" b="1" dirty="0" err="1" smtClean="0">
                <a:solidFill>
                  <a:schemeClr val="accent1"/>
                </a:solidFill>
                <a:latin typeface="Times New Roman" pitchFamily="18" charset="0"/>
              </a:rPr>
              <a:t>Батыр-Булгари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</a:rPr>
              <a:t>, слова А. </a:t>
            </a:r>
            <a:r>
              <a:rPr lang="ru-RU" b="1" dirty="0" err="1" smtClean="0">
                <a:solidFill>
                  <a:schemeClr val="accent1"/>
                </a:solidFill>
                <a:latin typeface="Times New Roman" pitchFamily="18" charset="0"/>
              </a:rPr>
              <a:t>Шарифуллина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</a:rPr>
              <a:t>.</a:t>
            </a:r>
            <a:endParaRPr lang="en-US" b="1" dirty="0" smtClean="0">
              <a:solidFill>
                <a:schemeClr val="accent1"/>
              </a:solidFill>
              <a:latin typeface="Times New Roman" pitchFamily="18" charset="0"/>
            </a:endParaRPr>
          </a:p>
        </p:txBody>
      </p:sp>
      <p:pic>
        <p:nvPicPr>
          <p:cNvPr id="55300" name="Picture 4" descr="1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080" y="4440786"/>
            <a:ext cx="2328862" cy="2289175"/>
          </a:xfrm>
          <a:prstGeom prst="rect">
            <a:avLst/>
          </a:prstGeom>
          <a:noFill/>
        </p:spPr>
      </p:pic>
      <p:pic>
        <p:nvPicPr>
          <p:cNvPr id="55301" name="Picture 5" descr="123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4076" y="4528893"/>
            <a:ext cx="2190750" cy="211296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9"/>
    </mc:Choice>
    <mc:Fallback xmlns="">
      <p:transition spd="slow" advTm="5439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66CC"/>
                </a:solidFill>
              </a:rPr>
              <a:t>Дидактические игры</a:t>
            </a:r>
            <a:endParaRPr lang="ru-RU" b="1" dirty="0">
              <a:solidFill>
                <a:srgbClr val="0066CC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85720" y="1785926"/>
            <a:ext cx="5257808" cy="4525963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66CC"/>
                </a:solidFill>
              </a:rPr>
              <a:t>«Дорожные знаки»</a:t>
            </a:r>
          </a:p>
          <a:p>
            <a:pPr>
              <a:buNone/>
            </a:pPr>
            <a:r>
              <a:rPr lang="ru-RU" b="1" dirty="0" smtClean="0">
                <a:solidFill>
                  <a:srgbClr val="0066CC"/>
                </a:solidFill>
              </a:rPr>
              <a:t>«Светофор»</a:t>
            </a:r>
          </a:p>
          <a:p>
            <a:pPr>
              <a:buNone/>
            </a:pPr>
            <a:r>
              <a:rPr lang="ru-RU" b="1" dirty="0" smtClean="0">
                <a:solidFill>
                  <a:srgbClr val="0066CC"/>
                </a:solidFill>
              </a:rPr>
              <a:t>«Поставь дорожный знак»</a:t>
            </a:r>
          </a:p>
          <a:p>
            <a:pPr>
              <a:buNone/>
            </a:pPr>
            <a:r>
              <a:rPr lang="ru-RU" b="1" dirty="0" smtClean="0">
                <a:solidFill>
                  <a:srgbClr val="0066CC"/>
                </a:solidFill>
              </a:rPr>
              <a:t> «Будь внимательным»</a:t>
            </a:r>
          </a:p>
          <a:p>
            <a:pPr>
              <a:buNone/>
            </a:pPr>
            <a:r>
              <a:rPr lang="ru-RU" b="1" dirty="0" smtClean="0">
                <a:solidFill>
                  <a:srgbClr val="0066CC"/>
                </a:solidFill>
              </a:rPr>
              <a:t>«Правильно разложи»</a:t>
            </a:r>
          </a:p>
          <a:p>
            <a:pPr>
              <a:buNone/>
            </a:pPr>
            <a:r>
              <a:rPr lang="ru-RU" b="1" dirty="0" smtClean="0">
                <a:solidFill>
                  <a:srgbClr val="0066CC"/>
                </a:solidFill>
              </a:rPr>
              <a:t>«Узнай по описанию».</a:t>
            </a:r>
            <a:endParaRPr lang="ru-RU" b="1" dirty="0">
              <a:solidFill>
                <a:srgbClr val="0066CC"/>
              </a:solidFill>
            </a:endParaRPr>
          </a:p>
        </p:txBody>
      </p:sp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55819" y="1196752"/>
            <a:ext cx="3402378" cy="453650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3"/>
    </mc:Choice>
    <mc:Fallback xmlns="">
      <p:transition spd="slow" advTm="5973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/>
          </p:cNvSpPr>
          <p:nvPr>
            <p:ph type="title"/>
          </p:nvPr>
        </p:nvSpPr>
        <p:spPr>
          <a:xfrm>
            <a:off x="571472" y="21429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</a:rPr>
              <a:t>Подвижные игры </a:t>
            </a:r>
            <a:endParaRPr lang="en-US" b="1" dirty="0" smtClean="0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5120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09600" indent="-609600" algn="ctr">
              <a:buNone/>
            </a:pP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</a:rPr>
              <a:t> «Пешеходы и автомобили»</a:t>
            </a:r>
          </a:p>
          <a:p>
            <a:pPr marL="609600" indent="-609600" algn="ctr">
              <a:buNone/>
            </a:pP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</a:rPr>
              <a:t>«Дорожные знаки и автомобили»</a:t>
            </a:r>
          </a:p>
          <a:p>
            <a:pPr marL="609600" indent="-609600" algn="ctr">
              <a:buNone/>
            </a:pP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</a:rPr>
              <a:t>«Светофор» </a:t>
            </a:r>
            <a:endParaRPr lang="en-US" b="1" dirty="0" smtClean="0">
              <a:solidFill>
                <a:schemeClr val="accent1"/>
              </a:solidFill>
              <a:latin typeface="Times New Roman" pitchFamily="18" charset="0"/>
            </a:endParaRPr>
          </a:p>
        </p:txBody>
      </p:sp>
      <p:pic>
        <p:nvPicPr>
          <p:cNvPr id="51205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4" b="6035"/>
          <a:stretch/>
        </p:blipFill>
        <p:spPr bwMode="auto">
          <a:xfrm>
            <a:off x="4793321" y="4066986"/>
            <a:ext cx="4171167" cy="2242334"/>
          </a:xfrm>
          <a:prstGeom prst="rect">
            <a:avLst/>
          </a:prstGeom>
          <a:noFill/>
        </p:spPr>
      </p:pic>
      <p:pic>
        <p:nvPicPr>
          <p:cNvPr id="51206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7" b="5842"/>
          <a:stretch/>
        </p:blipFill>
        <p:spPr bwMode="auto">
          <a:xfrm>
            <a:off x="236229" y="4077073"/>
            <a:ext cx="4191755" cy="223224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96"/>
    </mc:Choice>
    <mc:Fallback xmlns="">
      <p:transition spd="slow" advTm="8196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</a:rPr>
              <a:t>Моделирование ситуаций </a:t>
            </a:r>
            <a:endParaRPr lang="en-US" b="1" dirty="0" smtClean="0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57347" name="Rectangle 3"/>
          <p:cNvSpPr>
            <a:spLocks noGrp="1"/>
          </p:cNvSpPr>
          <p:nvPr>
            <p:ph type="body" idx="1"/>
          </p:nvPr>
        </p:nvSpPr>
        <p:spPr>
          <a:xfrm>
            <a:off x="2143108" y="1785926"/>
            <a:ext cx="5114932" cy="2328866"/>
          </a:xfrm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r>
              <a:rPr lang="ru-RU" sz="2800" b="1" dirty="0" smtClean="0">
                <a:solidFill>
                  <a:schemeClr val="accent1"/>
                </a:solidFill>
                <a:latin typeface="Times New Roman" pitchFamily="18" charset="0"/>
              </a:rPr>
              <a:t>«Запрещается - разрешается»</a:t>
            </a:r>
          </a:p>
          <a:p>
            <a:pPr algn="ctr">
              <a:lnSpc>
                <a:spcPct val="80000"/>
              </a:lnSpc>
              <a:buNone/>
            </a:pPr>
            <a:endParaRPr lang="ru-RU" sz="2800" b="1" dirty="0" smtClean="0">
              <a:solidFill>
                <a:schemeClr val="accent1"/>
              </a:solidFill>
              <a:latin typeface="Times New Roman" pitchFamily="18" charset="0"/>
            </a:endParaRPr>
          </a:p>
          <a:p>
            <a:pPr algn="ctr">
              <a:lnSpc>
                <a:spcPct val="80000"/>
              </a:lnSpc>
              <a:buNone/>
            </a:pPr>
            <a:r>
              <a:rPr lang="ru-RU" sz="2800" b="1" dirty="0" smtClean="0">
                <a:solidFill>
                  <a:schemeClr val="accent1"/>
                </a:solidFill>
                <a:latin typeface="Times New Roman" pitchFamily="18" charset="0"/>
              </a:rPr>
              <a:t>«Играем на улице»</a:t>
            </a:r>
          </a:p>
          <a:p>
            <a:pPr algn="ctr">
              <a:lnSpc>
                <a:spcPct val="80000"/>
              </a:lnSpc>
              <a:buNone/>
            </a:pPr>
            <a:endParaRPr lang="ru-RU" sz="2800" b="1" dirty="0" smtClean="0">
              <a:solidFill>
                <a:schemeClr val="accent1"/>
              </a:solidFill>
              <a:latin typeface="Times New Roman" pitchFamily="18" charset="0"/>
            </a:endParaRPr>
          </a:p>
          <a:p>
            <a:pPr algn="ctr">
              <a:lnSpc>
                <a:spcPct val="80000"/>
              </a:lnSpc>
              <a:buNone/>
            </a:pPr>
            <a:r>
              <a:rPr lang="ru-RU" sz="2800" b="1" dirty="0" smtClean="0">
                <a:solidFill>
                  <a:schemeClr val="accent1"/>
                </a:solidFill>
                <a:latin typeface="Times New Roman" pitchFamily="18" charset="0"/>
              </a:rPr>
              <a:t>«По дороге из детского сада»</a:t>
            </a:r>
            <a:endParaRPr lang="en-US" sz="2800" b="1" dirty="0" smtClean="0">
              <a:solidFill>
                <a:schemeClr val="accent1"/>
              </a:solidFill>
              <a:latin typeface="Times New Roman" pitchFamily="18" charset="0"/>
            </a:endParaRPr>
          </a:p>
        </p:txBody>
      </p:sp>
      <p:pic>
        <p:nvPicPr>
          <p:cNvPr id="57349" name="Picture 5" descr="G:\пдд\photo_2017_02_01_17_58_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4929198"/>
            <a:ext cx="1881174" cy="1571616"/>
          </a:xfrm>
          <a:prstGeom prst="rect">
            <a:avLst/>
          </a:prstGeom>
          <a:noFill/>
        </p:spPr>
      </p:pic>
      <p:pic>
        <p:nvPicPr>
          <p:cNvPr id="57350" name="Picture 6" descr="G:\пдд\vunderkind_s_pelenok_komplekt_kartochek_mini_dorozhnye_znaki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8082" y="4071942"/>
            <a:ext cx="1500198" cy="1500198"/>
          </a:xfrm>
          <a:prstGeom prst="rect">
            <a:avLst/>
          </a:prstGeom>
          <a:noFill/>
        </p:spPr>
      </p:pic>
      <p:pic>
        <p:nvPicPr>
          <p:cNvPr id="57351" name="Picture 7" descr="G:\пдд\dorojnie-znaki-dlya-detei-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4143380"/>
            <a:ext cx="1428760" cy="2047889"/>
          </a:xfrm>
          <a:prstGeom prst="rect">
            <a:avLst/>
          </a:prstGeom>
          <a:noFill/>
        </p:spPr>
      </p:pic>
      <p:pic>
        <p:nvPicPr>
          <p:cNvPr id="57352" name="Picture 8" descr="G:\пдд\shutterstock_1249141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4071942"/>
            <a:ext cx="2024066" cy="230981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2"/>
    </mc:Choice>
    <mc:Fallback xmlns="">
      <p:transition spd="slow" advTm="4572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66CC"/>
                </a:solidFill>
              </a:rPr>
              <a:t>Работа с родителями</a:t>
            </a:r>
            <a:endParaRPr lang="ru-RU" b="1" dirty="0">
              <a:solidFill>
                <a:srgbClr val="0066CC"/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600200"/>
            <a:ext cx="8329642" cy="4525963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0066CC"/>
                </a:solidFill>
              </a:rPr>
              <a:t> Папки – передвижки</a:t>
            </a:r>
          </a:p>
          <a:p>
            <a:pPr algn="ctr"/>
            <a:endParaRPr lang="ru-RU" b="1" dirty="0" smtClean="0">
              <a:solidFill>
                <a:srgbClr val="0066CC"/>
              </a:solidFill>
            </a:endParaRPr>
          </a:p>
          <a:p>
            <a:pPr algn="ctr"/>
            <a:r>
              <a:rPr lang="ru-RU" b="1" dirty="0" smtClean="0">
                <a:solidFill>
                  <a:srgbClr val="0066CC"/>
                </a:solidFill>
              </a:rPr>
              <a:t>«Взрослые! Вам подражают дети!».</a:t>
            </a:r>
          </a:p>
          <a:p>
            <a:pPr algn="ctr"/>
            <a:endParaRPr lang="ru-RU" b="1" dirty="0" smtClean="0">
              <a:solidFill>
                <a:srgbClr val="0066CC"/>
              </a:solidFill>
            </a:endParaRPr>
          </a:p>
          <a:p>
            <a:pPr algn="ctr"/>
            <a:r>
              <a:rPr lang="ru-RU" b="1" dirty="0" smtClean="0">
                <a:solidFill>
                  <a:srgbClr val="0066CC"/>
                </a:solidFill>
              </a:rPr>
              <a:t>«Дисциплина на улице – залог безопасности пешехода».</a:t>
            </a:r>
            <a:endParaRPr lang="ru-RU" b="1" dirty="0">
              <a:solidFill>
                <a:srgbClr val="0066CC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5"/>
    </mc:Choice>
    <mc:Fallback xmlns="">
      <p:transition spd="slow" advTm="506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1071546"/>
            <a:ext cx="6000792" cy="2286016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rgbClr val="0066CC"/>
                </a:solidFill>
                <a:latin typeface="Times New Roman" pitchFamily="18" charset="0"/>
              </a:rPr>
              <a:t>Продолжительность конкурса: краткосрочный, 2 недели.</a:t>
            </a:r>
            <a:br>
              <a:rPr lang="ru-RU" sz="2800" b="1" dirty="0" smtClean="0">
                <a:solidFill>
                  <a:srgbClr val="0066CC"/>
                </a:solidFill>
                <a:latin typeface="Times New Roman" pitchFamily="18" charset="0"/>
              </a:rPr>
            </a:br>
            <a:r>
              <a:rPr lang="ru-RU" sz="2800" b="1" dirty="0" smtClean="0">
                <a:solidFill>
                  <a:srgbClr val="0066CC"/>
                </a:solidFill>
                <a:latin typeface="Times New Roman" pitchFamily="18" charset="0"/>
              </a:rPr>
              <a:t>Участники конкурса: дети  группы, воспитатели.</a:t>
            </a:r>
            <a:br>
              <a:rPr lang="ru-RU" sz="2800" b="1" dirty="0" smtClean="0">
                <a:solidFill>
                  <a:srgbClr val="0066CC"/>
                </a:solidFill>
                <a:latin typeface="Times New Roman" pitchFamily="18" charset="0"/>
              </a:rPr>
            </a:br>
            <a:r>
              <a:rPr lang="ru-RU" sz="2800" b="1" dirty="0" smtClean="0">
                <a:solidFill>
                  <a:srgbClr val="0066CC"/>
                </a:solidFill>
                <a:latin typeface="Times New Roman" pitchFamily="18" charset="0"/>
              </a:rPr>
              <a:t>Возраст детей: 4-6 лет.</a:t>
            </a:r>
            <a:br>
              <a:rPr lang="ru-RU" sz="2800" b="1" dirty="0" smtClean="0">
                <a:solidFill>
                  <a:srgbClr val="0066CC"/>
                </a:solidFill>
                <a:latin typeface="Times New Roman" pitchFamily="18" charset="0"/>
              </a:rPr>
            </a:br>
            <a:r>
              <a:rPr lang="ru-RU" sz="2800" b="1" dirty="0" smtClean="0">
                <a:solidFill>
                  <a:srgbClr val="0066CC"/>
                </a:solidFill>
                <a:latin typeface="Times New Roman" pitchFamily="18" charset="0"/>
              </a:rPr>
              <a:t>Итог: проведение конкурса по станциям.</a:t>
            </a:r>
          </a:p>
        </p:txBody>
      </p:sp>
      <p:pic>
        <p:nvPicPr>
          <p:cNvPr id="14340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3214686"/>
            <a:ext cx="250031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2" descr="http://s53.radikal.ru/i142/0905/4c/2552f6ee2e9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4286256"/>
            <a:ext cx="2432050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7" descr="C:\Users\viki\AppData\Local\Microsoft\Windows\Temporary Internet Files\Content.IE5\6NZXK4SD\MCj04382310000[1]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00892" y="1000108"/>
            <a:ext cx="14509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9"/>
    </mc:Choice>
    <mc:Fallback xmlns="">
      <p:transition spd="slow" advTm="4859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/>
          </p:cNvSpPr>
          <p:nvPr>
            <p:ph type="title"/>
          </p:nvPr>
        </p:nvSpPr>
        <p:spPr>
          <a:xfrm>
            <a:off x="571472" y="642918"/>
            <a:ext cx="8229600" cy="1143000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accent1"/>
                </a:solidFill>
                <a:latin typeface="Times New Roman" pitchFamily="18" charset="0"/>
              </a:rPr>
              <a:t>Консультации</a:t>
            </a:r>
            <a:r>
              <a:rPr lang="ru-RU" sz="4000" dirty="0" smtClean="0">
                <a:solidFill>
                  <a:schemeClr val="accent1"/>
                </a:solidFill>
                <a:latin typeface="Times New Roman" pitchFamily="18" charset="0"/>
              </a:rPr>
              <a:t/>
            </a:r>
            <a:br>
              <a:rPr lang="ru-RU" sz="4000" dirty="0" smtClean="0">
                <a:solidFill>
                  <a:schemeClr val="accent1"/>
                </a:solidFill>
                <a:latin typeface="Times New Roman" pitchFamily="18" charset="0"/>
              </a:rPr>
            </a:br>
            <a:endParaRPr lang="en-US" sz="4000" b="1" dirty="0" smtClean="0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5222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buNone/>
            </a:pPr>
            <a:endParaRPr lang="ru-RU" sz="2000" dirty="0" smtClean="0">
              <a:solidFill>
                <a:schemeClr val="accent1"/>
              </a:solidFill>
              <a:latin typeface="Times New Roman" pitchFamily="18" charset="0"/>
            </a:endParaRPr>
          </a:p>
          <a:p>
            <a:pPr algn="ctr">
              <a:buNone/>
            </a:pPr>
            <a:endParaRPr lang="ru-RU" sz="2000" dirty="0" smtClean="0">
              <a:solidFill>
                <a:schemeClr val="accent1"/>
              </a:solidFill>
              <a:latin typeface="Times New Roman" pitchFamily="18" charset="0"/>
            </a:endParaRPr>
          </a:p>
          <a:p>
            <a:pPr algn="ctr">
              <a:buNone/>
            </a:pPr>
            <a:r>
              <a:rPr lang="ru-RU" sz="2800" b="1" dirty="0" smtClean="0">
                <a:solidFill>
                  <a:schemeClr val="accent1"/>
                </a:solidFill>
                <a:latin typeface="Times New Roman" pitchFamily="18" charset="0"/>
              </a:rPr>
              <a:t>«Родителям о правилах дорожного движения»</a:t>
            </a:r>
          </a:p>
          <a:p>
            <a:pPr algn="ctr">
              <a:buNone/>
            </a:pPr>
            <a:endParaRPr lang="ru-RU" sz="2800" b="1" dirty="0" smtClean="0">
              <a:solidFill>
                <a:schemeClr val="accent1"/>
              </a:solidFill>
              <a:latin typeface="Times New Roman" pitchFamily="18" charset="0"/>
            </a:endParaRPr>
          </a:p>
          <a:p>
            <a:pPr algn="ctr">
              <a:buNone/>
            </a:pPr>
            <a:r>
              <a:rPr lang="ru-RU" sz="2800" b="1" dirty="0" smtClean="0">
                <a:solidFill>
                  <a:schemeClr val="accent1"/>
                </a:solidFill>
                <a:latin typeface="Times New Roman" pitchFamily="18" charset="0"/>
              </a:rPr>
              <a:t>«О поведение в общественном транспорте»</a:t>
            </a:r>
          </a:p>
          <a:p>
            <a:pPr algn="ctr">
              <a:buNone/>
            </a:pPr>
            <a:endParaRPr lang="ru-RU" sz="2800" b="1" dirty="0" smtClean="0">
              <a:solidFill>
                <a:schemeClr val="accent1"/>
              </a:solidFill>
              <a:latin typeface="Times New Roman" pitchFamily="18" charset="0"/>
            </a:endParaRPr>
          </a:p>
          <a:p>
            <a:pPr algn="ctr">
              <a:buNone/>
            </a:pPr>
            <a:r>
              <a:rPr lang="ru-RU" sz="2800" b="1" dirty="0" smtClean="0">
                <a:solidFill>
                  <a:schemeClr val="accent1"/>
                </a:solidFill>
                <a:latin typeface="Times New Roman" pitchFamily="18" charset="0"/>
              </a:rPr>
              <a:t>«О значении обучения детей дошкольного возраста правилам дорожного движения»</a:t>
            </a:r>
            <a:endParaRPr lang="en-US" sz="2800" b="1" dirty="0" smtClean="0">
              <a:solidFill>
                <a:schemeClr val="accent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2"/>
    </mc:Choice>
    <mc:Fallback xmlns="">
      <p:transition spd="slow" advTm="4762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</a:rPr>
              <a:t>Памятка родителям</a:t>
            </a: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</a:rPr>
              <a:t/>
            </a:r>
            <a:br>
              <a:rPr lang="ru-RU" dirty="0" smtClean="0">
                <a:solidFill>
                  <a:schemeClr val="accent1"/>
                </a:solidFill>
                <a:latin typeface="Times New Roman" pitchFamily="18" charset="0"/>
              </a:rPr>
            </a:br>
            <a:endParaRPr lang="en-US" dirty="0" smtClean="0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53251" name="Rectangle 3"/>
          <p:cNvSpPr>
            <a:spLocks noGrp="1"/>
          </p:cNvSpPr>
          <p:nvPr>
            <p:ph type="body" idx="1"/>
          </p:nvPr>
        </p:nvSpPr>
        <p:spPr>
          <a:xfrm>
            <a:off x="428596" y="1714488"/>
            <a:ext cx="8229600" cy="4525963"/>
          </a:xfrm>
        </p:spPr>
        <p:txBody>
          <a:bodyPr/>
          <a:lstStyle/>
          <a:p>
            <a:pPr>
              <a:buNone/>
            </a:pPr>
            <a:endParaRPr lang="ru-RU" dirty="0" smtClean="0">
              <a:solidFill>
                <a:schemeClr val="accent1"/>
              </a:solidFill>
              <a:latin typeface="Times New Roman" pitchFamily="18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</a:rPr>
              <a:t>«Как обучить ребёнка правилам поведения на улице» </a:t>
            </a:r>
          </a:p>
          <a:p>
            <a:pPr algn="ctr">
              <a:buNone/>
            </a:pPr>
            <a:endParaRPr lang="ru-RU" b="1" dirty="0" smtClean="0">
              <a:solidFill>
                <a:schemeClr val="accent1"/>
              </a:solidFill>
              <a:latin typeface="Times New Roman" pitchFamily="18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</a:rPr>
              <a:t>«Ребёнок переходит улицу»</a:t>
            </a:r>
            <a:endParaRPr lang="en-US" b="1" dirty="0" smtClean="0">
              <a:solidFill>
                <a:schemeClr val="accent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"/>
    </mc:Choice>
    <mc:Fallback xmlns="">
      <p:transition spd="slow" advTm="43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800" b="1" dirty="0" smtClean="0">
                <a:solidFill>
                  <a:srgbClr val="0066CC"/>
                </a:solidFill>
              </a:rPr>
              <a:t>В рамках конкурса </a:t>
            </a:r>
            <a:br>
              <a:rPr lang="ru-RU" sz="4800" b="1" dirty="0" smtClean="0">
                <a:solidFill>
                  <a:srgbClr val="0066CC"/>
                </a:solidFill>
              </a:rPr>
            </a:br>
            <a:r>
              <a:rPr lang="ru-RU" sz="4800" b="1" dirty="0" smtClean="0">
                <a:solidFill>
                  <a:srgbClr val="0066CC"/>
                </a:solidFill>
              </a:rPr>
              <a:t>проведено итоговое мероприятие по станциям</a:t>
            </a:r>
            <a:br>
              <a:rPr lang="ru-RU" sz="4800" b="1" dirty="0" smtClean="0">
                <a:solidFill>
                  <a:srgbClr val="0066CC"/>
                </a:solidFill>
              </a:rPr>
            </a:br>
            <a:endParaRPr lang="ru-RU" sz="4800" b="1" dirty="0">
              <a:solidFill>
                <a:srgbClr val="0066CC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8"/>
    </mc:Choice>
    <mc:Fallback xmlns="">
      <p:transition spd="slow" advTm="4408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/>
                </a:solidFill>
              </a:rPr>
              <a:t>1-станция «Идем дорогой безопасности»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7" name="VID-20220406-WA0001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" y="1580432"/>
            <a:ext cx="2890664" cy="5255920"/>
          </a:xfrm>
        </p:spPr>
      </p:pic>
      <p:pic>
        <p:nvPicPr>
          <p:cNvPr id="8" name="VID-20220406-WA0005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63888" y="2852936"/>
            <a:ext cx="5399123" cy="2969094"/>
          </a:xfrm>
        </p:spPr>
      </p:pic>
      <p:sp>
        <p:nvSpPr>
          <p:cNvPr id="2" name="TextBox 1"/>
          <p:cNvSpPr txBox="1"/>
          <p:nvPr/>
        </p:nvSpPr>
        <p:spPr>
          <a:xfrm>
            <a:off x="2483768" y="6309320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Видео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05084" y="5425665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Видео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83"/>
    </mc:Choice>
    <mc:Fallback xmlns="">
      <p:transition spd="slow" advTm="26283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/>
                </a:solidFill>
              </a:rPr>
              <a:t>2-станция «Правила дорожные знать каждому положено»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5" name="VID-20220405-WA001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592" y="1600200"/>
            <a:ext cx="2821508" cy="5130179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00200"/>
            <a:ext cx="3792736" cy="5056982"/>
          </a:xfrm>
        </p:spPr>
      </p:pic>
      <p:sp>
        <p:nvSpPr>
          <p:cNvPr id="2" name="TextBox 1"/>
          <p:cNvSpPr txBox="1"/>
          <p:nvPr/>
        </p:nvSpPr>
        <p:spPr>
          <a:xfrm>
            <a:off x="2858682" y="6361047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Видео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00"/>
    </mc:Choice>
    <mc:Fallback xmlns="">
      <p:transition spd="slow" advTm="417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2"/>
                </a:solidFill>
              </a:rPr>
              <a:t>3</a:t>
            </a:r>
            <a:r>
              <a:rPr lang="ru-RU" dirty="0" smtClean="0">
                <a:solidFill>
                  <a:schemeClr val="accent2"/>
                </a:solidFill>
              </a:rPr>
              <a:t>-станция «Эстафета «Первые шаги доврачебной помощи»»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235" y="1592915"/>
            <a:ext cx="3807333" cy="5076445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00199"/>
            <a:ext cx="3801870" cy="5069161"/>
          </a:xfrm>
        </p:spPr>
      </p:pic>
    </p:spTree>
    <p:extLst>
      <p:ext uri="{BB962C8B-B14F-4D97-AF65-F5344CB8AC3E}">
        <p14:creationId xmlns:p14="http://schemas.microsoft.com/office/powerpoint/2010/main" val="420204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92"/>
    </mc:Choice>
    <mc:Fallback xmlns="">
      <p:transition spd="slow" advTm="7892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2"/>
                </a:solidFill>
              </a:rPr>
              <a:t>4</a:t>
            </a:r>
            <a:r>
              <a:rPr lang="ru-RU" dirty="0" smtClean="0">
                <a:solidFill>
                  <a:schemeClr val="accent2"/>
                </a:solidFill>
              </a:rPr>
              <a:t>-станция «Фигурное вождение велосипеда»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45003"/>
            <a:ext cx="3865105" cy="5153474"/>
          </a:xfrm>
        </p:spPr>
      </p:pic>
      <p:pic>
        <p:nvPicPr>
          <p:cNvPr id="3" name="VID-20220406-WA0000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520" y="1494483"/>
            <a:ext cx="2808312" cy="5106185"/>
          </a:xfrm>
        </p:spPr>
      </p:pic>
      <p:sp>
        <p:nvSpPr>
          <p:cNvPr id="2" name="TextBox 1"/>
          <p:cNvSpPr txBox="1"/>
          <p:nvPr/>
        </p:nvSpPr>
        <p:spPr>
          <a:xfrm>
            <a:off x="2168104" y="6194017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Видео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00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96"/>
    </mc:Choice>
    <mc:Fallback xmlns="">
      <p:transition spd="slow" advTm="2209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/>
          </p:cNvSpPr>
          <p:nvPr>
            <p:ph type="body" idx="4294967295"/>
          </p:nvPr>
        </p:nvSpPr>
        <p:spPr>
          <a:xfrm>
            <a:off x="500034" y="500042"/>
            <a:ext cx="8229600" cy="4525962"/>
          </a:xfrm>
        </p:spPr>
        <p:txBody>
          <a:bodyPr/>
          <a:lstStyle/>
          <a:p>
            <a:pPr algn="ctr">
              <a:buNone/>
            </a:pPr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</a:rPr>
              <a:t>     Самым действенным методом доведения до детей элементарных правил поведения на дороге является сюжетно-ролевая игра, в которой они сами являются участниками. Увлекаясь игрой, дети усваивают основные требования правил, осознают, кто такие пешеходы, водители, регулировщики. У детей очень хорошо развито воображение, и только яркие моменты оставляют в их памяти нужные знания. Любой ребёнок быстрее поймёт и усвоит ПДД, преподнесённые не только в обыкновенной беседе, но и в сказке, викторине, игре.</a:t>
            </a:r>
            <a:endParaRPr lang="en-US" sz="2400" b="1" dirty="0" smtClean="0">
              <a:solidFill>
                <a:schemeClr val="accent1"/>
              </a:solidFill>
              <a:latin typeface="Times New Roman" pitchFamily="18" charset="0"/>
            </a:endParaRPr>
          </a:p>
        </p:txBody>
      </p:sp>
      <p:pic>
        <p:nvPicPr>
          <p:cNvPr id="56324" name="Picture 4" descr="1234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1538" y="4395542"/>
            <a:ext cx="1785950" cy="2205830"/>
          </a:xfrm>
          <a:prstGeom prst="rect">
            <a:avLst/>
          </a:prstGeom>
          <a:noFill/>
        </p:spPr>
      </p:pic>
      <p:pic>
        <p:nvPicPr>
          <p:cNvPr id="56325" name="Picture 5" descr="G:\пдд\svitlofo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4286256"/>
            <a:ext cx="1500198" cy="2329800"/>
          </a:xfrm>
          <a:prstGeom prst="rect">
            <a:avLst/>
          </a:prstGeom>
          <a:noFill/>
        </p:spPr>
      </p:pic>
      <p:pic>
        <p:nvPicPr>
          <p:cNvPr id="2" name="Детские песни-о ПДД - Дружите с правилом дорожного движения (www.hotplayer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10034" y="502600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10"/>
    </mc:Choice>
    <mc:Fallback xmlns="">
      <p:transition spd="slow" advTm="8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</a:rPr>
              <a:t>Результативность конкурса</a:t>
            </a: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</a:rPr>
              <a:t> </a:t>
            </a:r>
            <a:endParaRPr lang="en-US" dirty="0" smtClean="0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sz="2800" b="1" dirty="0" smtClean="0">
                <a:solidFill>
                  <a:schemeClr val="accent1"/>
                </a:solidFill>
                <a:latin typeface="Times New Roman" pitchFamily="18" charset="0"/>
              </a:rPr>
              <a:t>Дети получили и усвоили знания о правилах поведения на  дороге, научились применять полученные знания о правилах дорожного движения в играх, инсценировках, в повседневной жизни.</a:t>
            </a:r>
          </a:p>
          <a:p>
            <a:pPr>
              <a:lnSpc>
                <a:spcPct val="90000"/>
              </a:lnSpc>
            </a:pPr>
            <a:r>
              <a:rPr lang="ru-RU" sz="2800" b="1" dirty="0" smtClean="0">
                <a:solidFill>
                  <a:schemeClr val="accent1"/>
                </a:solidFill>
                <a:latin typeface="Times New Roman" pitchFamily="18" charset="0"/>
              </a:rPr>
              <a:t>Совместно с родителями были разработаны наглядные материалы.</a:t>
            </a:r>
          </a:p>
          <a:p>
            <a:pPr>
              <a:lnSpc>
                <a:spcPct val="90000"/>
              </a:lnSpc>
            </a:pPr>
            <a:r>
              <a:rPr lang="ru-RU" sz="2800" b="1" dirty="0" smtClean="0">
                <a:solidFill>
                  <a:schemeClr val="accent1"/>
                </a:solidFill>
                <a:latin typeface="Times New Roman" pitchFamily="18" charset="0"/>
              </a:rPr>
              <a:t>Объединились усилия педагогов и родителей в вопросе ознакомления детей с правилами дорожного движения.</a:t>
            </a:r>
            <a:endParaRPr lang="en-US" sz="2800" b="1" dirty="0" smtClean="0">
              <a:solidFill>
                <a:schemeClr val="accent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69"/>
    </mc:Choice>
    <mc:Fallback xmlns="">
      <p:transition spd="slow" advTm="9369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</a:rPr>
              <a:t> </a:t>
            </a:r>
            <a:endParaRPr lang="en-US" dirty="0" smtClean="0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33" name="Содержимое 32"/>
          <p:cNvSpPr>
            <a:spLocks noGrp="1"/>
          </p:cNvSpPr>
          <p:nvPr>
            <p:ph idx="4294967295"/>
          </p:nvPr>
        </p:nvSpPr>
        <p:spPr>
          <a:xfrm>
            <a:off x="500034" y="714356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0066CC"/>
                </a:solidFill>
              </a:rPr>
              <a:t> Город, в котором с тобой мы живем,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66CC"/>
                </a:solidFill>
              </a:rPr>
              <a:t>Можно по праву сравнить с букварем,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66CC"/>
                </a:solidFill>
              </a:rPr>
              <a:t>Азбукой улиц, проспектов дорог.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66CC"/>
                </a:solidFill>
              </a:rPr>
              <a:t>Город  дает нам все время урок.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66CC"/>
                </a:solidFill>
              </a:rPr>
              <a:t>Вот она, азбука,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66CC"/>
                </a:solidFill>
              </a:rPr>
              <a:t>Над головой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66CC"/>
                </a:solidFill>
              </a:rPr>
              <a:t> Знаки развешаны,</a:t>
            </a:r>
            <a:br>
              <a:rPr lang="ru-RU" b="1" dirty="0" smtClean="0">
                <a:solidFill>
                  <a:srgbClr val="0066CC"/>
                </a:solidFill>
              </a:rPr>
            </a:br>
            <a:r>
              <a:rPr lang="ru-RU" b="1" dirty="0" smtClean="0">
                <a:solidFill>
                  <a:srgbClr val="0066CC"/>
                </a:solidFill>
              </a:rPr>
              <a:t> Вдоль мостовой.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66CC"/>
                </a:solidFill>
              </a:rPr>
              <a:t> Азбуку города помни всегда,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66CC"/>
                </a:solidFill>
              </a:rPr>
              <a:t>Чтоб не случилась с тобою беда. </a:t>
            </a:r>
          </a:p>
          <a:p>
            <a:endParaRPr lang="ru-RU" b="1" dirty="0"/>
          </a:p>
        </p:txBody>
      </p:sp>
      <p:sp>
        <p:nvSpPr>
          <p:cNvPr id="60526" name="Rectangle 110"/>
          <p:cNvSpPr>
            <a:spLocks noChangeArrowheads="1"/>
          </p:cNvSpPr>
          <p:nvPr/>
        </p:nvSpPr>
        <p:spPr bwMode="auto">
          <a:xfrm>
            <a:off x="0" y="19097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62"/>
    </mc:Choice>
    <mc:Fallback xmlns="">
      <p:transition spd="slow" advTm="15662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Содержимое 2"/>
          <p:cNvSpPr>
            <a:spLocks noGrp="1"/>
          </p:cNvSpPr>
          <p:nvPr>
            <p:ph idx="1"/>
          </p:nvPr>
        </p:nvSpPr>
        <p:spPr>
          <a:xfrm>
            <a:off x="357158" y="500042"/>
            <a:ext cx="8372475" cy="4957763"/>
          </a:xfrm>
        </p:spPr>
        <p:txBody>
          <a:bodyPr/>
          <a:lstStyle/>
          <a:p>
            <a:pPr>
              <a:buNone/>
            </a:pPr>
            <a:r>
              <a:rPr lang="ru-RU" sz="3600" b="1" dirty="0" smtClean="0">
                <a:solidFill>
                  <a:srgbClr val="0066CC"/>
                </a:solidFill>
                <a:latin typeface="Times New Roman" pitchFamily="18" charset="0"/>
              </a:rPr>
              <a:t>                        </a:t>
            </a:r>
            <a:r>
              <a:rPr lang="ru-RU" sz="4000" b="1" dirty="0" smtClean="0">
                <a:solidFill>
                  <a:srgbClr val="0066CC"/>
                </a:solidFill>
                <a:latin typeface="Times New Roman" pitchFamily="18" charset="0"/>
              </a:rPr>
              <a:t>Актуальность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0066CC"/>
                </a:solidFill>
                <a:latin typeface="Times New Roman" pitchFamily="18" charset="0"/>
              </a:rPr>
              <a:t>  Необходимость обучения детей ПДД, так как дети часто являются причиной ДТП. Дошкольник не умеет управлять своим поведением, поэтому изучение и доведение до автоматизма ПДД, является одной из главных задач на сегодняшний день, а способствовать этому будет работа над данным конкурсом.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9"/>
    </mc:Choice>
    <mc:Fallback xmlns="">
      <p:transition spd="slow" advTm="6729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507288" cy="1066130"/>
          </a:xfrm>
        </p:spPr>
        <p:txBody>
          <a:bodyPr/>
          <a:lstStyle/>
          <a:p>
            <a:r>
              <a:rPr lang="ru-RU" dirty="0" smtClean="0">
                <a:solidFill>
                  <a:srgbClr val="0066CC"/>
                </a:solidFill>
              </a:rPr>
              <a:t>Инновационные формы и методы работы с командой ЮПИД</a:t>
            </a:r>
            <a:endParaRPr lang="ru-RU" dirty="0">
              <a:solidFill>
                <a:srgbClr val="0066CC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pPr marL="0" indent="468000">
              <a:lnSpc>
                <a:spcPct val="20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0066CC"/>
                </a:solidFill>
              </a:rPr>
              <a:t>Все информационно-методические, обучающие материалы по вопросам профилактики детского дорожного травматизма, анонсы предстоящих событий размещаются на сайте ДОУ «ПДД детям».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33"/>
    </mc:Choice>
    <mc:Fallback xmlns="">
      <p:transition spd="slow" advTm="9133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4941168"/>
            <a:ext cx="8229600" cy="1735032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66CC"/>
                </a:solidFill>
              </a:rPr>
              <a:t>Соблюдайте Правила дорожного движения и будьте осторожны на дорогах!</a:t>
            </a:r>
          </a:p>
          <a:p>
            <a:pPr>
              <a:buNone/>
            </a:pPr>
            <a:r>
              <a:rPr lang="ru-RU" b="1" dirty="0" smtClean="0">
                <a:solidFill>
                  <a:srgbClr val="0066CC"/>
                </a:solidFill>
              </a:rPr>
              <a:t>                     Спасибо за внимание!</a:t>
            </a:r>
            <a:endParaRPr lang="ru-RU" b="1" dirty="0">
              <a:solidFill>
                <a:srgbClr val="0066CC"/>
              </a:solidFill>
            </a:endParaRPr>
          </a:p>
        </p:txBody>
      </p:sp>
      <p:pic>
        <p:nvPicPr>
          <p:cNvPr id="62468" name="Picture 4" descr="G:\пдд\svetofo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69131"/>
            <a:ext cx="3535998" cy="472687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3"/>
    </mc:Choice>
    <mc:Fallback xmlns="">
      <p:transition spd="slow" advTm="6033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8c6f9344e636718b630c75460cd16fdd-293x4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733" y="500043"/>
            <a:ext cx="4096268" cy="5591196"/>
          </a:xfrm>
          <a:prstGeom prst="rect">
            <a:avLst/>
          </a:prstGeom>
          <a:noFill/>
        </p:spPr>
      </p:pic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4500562" y="857232"/>
            <a:ext cx="485298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ru-RU" sz="3200" b="1" dirty="0">
                <a:solidFill>
                  <a:srgbClr val="0066CC"/>
                </a:solidFill>
                <a:latin typeface="Times New Roman" pitchFamily="18" charset="0"/>
              </a:rPr>
              <a:t>Дети очень возбудимы, динамичны, рассеяны, не умеют предвидеть опасность на дорогах.</a:t>
            </a:r>
            <a:endParaRPr lang="ru-RU" b="1" dirty="0">
              <a:solidFill>
                <a:srgbClr val="0066CC"/>
              </a:solidFill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4537075" y="3716338"/>
            <a:ext cx="460692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3200" b="1" dirty="0">
                <a:solidFill>
                  <a:srgbClr val="0066CC"/>
                </a:solidFill>
                <a:latin typeface="Times New Roman" pitchFamily="18" charset="0"/>
              </a:rPr>
              <a:t>Обеспечение безопасности движения на дороге - важнейшая государственная задача.</a:t>
            </a:r>
            <a:endParaRPr lang="en-US" sz="3200" b="1" dirty="0">
              <a:solidFill>
                <a:srgbClr val="0066CC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1"/>
    </mc:Choice>
    <mc:Fallback xmlns="">
      <p:transition spd="slow" advTm="608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2"/>
          <p:cNvSpPr>
            <a:spLocks noChangeArrowheads="1"/>
          </p:cNvSpPr>
          <p:nvPr/>
        </p:nvSpPr>
        <p:spPr bwMode="auto">
          <a:xfrm>
            <a:off x="4211638" y="1916113"/>
            <a:ext cx="4211637" cy="478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</a:rPr>
              <a:t>Дорога и игра – это два взаимосвязанных понятия. Безопасность напрямую зависит от тех игр, в которые играет дошкольник. Именно игра позволяет ребёнку смоделировать окружающий мир, найти свое безопасное и комфортное место в нём.</a:t>
            </a: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4067944" y="1052736"/>
            <a:ext cx="36401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</a:rPr>
              <a:t>Гипотеза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8"/>
    </mc:Choice>
    <mc:Fallback xmlns="">
      <p:transition spd="slow" advTm="8018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title"/>
          </p:nvPr>
        </p:nvSpPr>
        <p:spPr>
          <a:xfrm>
            <a:off x="1643042" y="785794"/>
            <a:ext cx="3008313" cy="1162050"/>
          </a:xfrm>
        </p:spPr>
        <p:txBody>
          <a:bodyPr/>
          <a:lstStyle/>
          <a:p>
            <a:pPr algn="ctr"/>
            <a:r>
              <a:rPr lang="ru-RU" sz="5400" b="1" dirty="0" smtClean="0">
                <a:solidFill>
                  <a:schemeClr val="accent1"/>
                </a:solidFill>
                <a:latin typeface="Times New Roman" pitchFamily="18" charset="0"/>
              </a:rPr>
              <a:t>Цель: </a:t>
            </a:r>
            <a:r>
              <a:rPr lang="ru-RU" sz="5400" dirty="0" smtClean="0">
                <a:solidFill>
                  <a:schemeClr val="accent1"/>
                </a:solidFill>
                <a:latin typeface="Times New Roman" pitchFamily="18" charset="0"/>
              </a:rPr>
              <a:t> </a:t>
            </a:r>
            <a:endParaRPr lang="en-US" sz="5400" dirty="0" smtClean="0">
              <a:solidFill>
                <a:schemeClr val="accent1"/>
              </a:solidFill>
              <a:latin typeface="Times New Roman" pitchFamily="18" charset="0"/>
            </a:endParaRPr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379" y="1268760"/>
            <a:ext cx="3334693" cy="4446256"/>
          </a:xfrm>
        </p:spPr>
      </p:pic>
      <p:sp>
        <p:nvSpPr>
          <p:cNvPr id="41987" name="Rectangle 3"/>
          <p:cNvSpPr>
            <a:spLocks noGrp="1"/>
          </p:cNvSpPr>
          <p:nvPr>
            <p:ph type="body" sz="half" idx="2"/>
          </p:nvPr>
        </p:nvSpPr>
        <p:spPr>
          <a:xfrm>
            <a:off x="714348" y="2571744"/>
            <a:ext cx="4929222" cy="3143272"/>
          </a:xfrm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r>
              <a:rPr lang="ru-RU" sz="2800" b="1" dirty="0" smtClean="0">
                <a:solidFill>
                  <a:srgbClr val="0066CC"/>
                </a:solidFill>
                <a:latin typeface="Times New Roman" pitchFamily="18" charset="0"/>
              </a:rPr>
              <a:t>    </a:t>
            </a:r>
            <a:r>
              <a:rPr lang="ru-RU" sz="4000" b="1" dirty="0" smtClean="0">
                <a:solidFill>
                  <a:srgbClr val="0066CC"/>
                </a:solidFill>
                <a:latin typeface="Times New Roman" pitchFamily="18" charset="0"/>
              </a:rPr>
              <a:t>уточнить и расширить знания детей об элементах дороги, о движении транспорта, о работе светофора.</a:t>
            </a:r>
            <a:endParaRPr lang="en-US" sz="4000" b="1" dirty="0" smtClean="0">
              <a:solidFill>
                <a:srgbClr val="0066CC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1"/>
    </mc:Choice>
    <mc:Fallback xmlns="">
      <p:transition spd="slow" advTm="418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1" b="6061"/>
          <a:stretch/>
        </p:blipFill>
        <p:spPr bwMode="auto">
          <a:xfrm>
            <a:off x="4644009" y="4077072"/>
            <a:ext cx="417646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1"/>
    </mc:Choice>
    <mc:Fallback xmlns="">
      <p:transition spd="slow" advTm="594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</a:rPr>
              <a:t>Задачи</a:t>
            </a:r>
            <a:r>
              <a:rPr lang="ru-RU" dirty="0" smtClean="0"/>
              <a:t> </a:t>
            </a:r>
            <a:endParaRPr lang="en-US" dirty="0" smtClean="0"/>
          </a:p>
        </p:txBody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>
          <a:xfrm>
            <a:off x="428596" y="1214422"/>
            <a:ext cx="8229600" cy="4525963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ru-RU" sz="2400" b="1" dirty="0" smtClean="0">
                <a:solidFill>
                  <a:srgbClr val="0066CC"/>
                </a:solidFill>
                <a:latin typeface="Times New Roman" pitchFamily="18" charset="0"/>
              </a:rPr>
              <a:t>- уточнять и расширять знания об элементах дороги, о движении транспорта, о работе светофора. Продолжать знакомство с ПДД, правилами движения пешеходов и пассажиров транспортного средства;</a:t>
            </a:r>
          </a:p>
          <a:p>
            <a:pPr>
              <a:lnSpc>
                <a:spcPct val="80000"/>
              </a:lnSpc>
              <a:buNone/>
            </a:pPr>
            <a:r>
              <a:rPr lang="ru-RU" sz="2400" b="1" dirty="0" smtClean="0">
                <a:solidFill>
                  <a:srgbClr val="0066CC"/>
                </a:solidFill>
                <a:latin typeface="Times New Roman" pitchFamily="18" charset="0"/>
              </a:rPr>
              <a:t>- совершенствовать умение ориентироваться в окружающем пространстве, понимать смысл пространственных отношений;</a:t>
            </a:r>
          </a:p>
          <a:p>
            <a:pPr>
              <a:lnSpc>
                <a:spcPct val="80000"/>
              </a:lnSpc>
              <a:buNone/>
            </a:pPr>
            <a:r>
              <a:rPr lang="ru-RU" sz="2400" b="1" dirty="0" smtClean="0">
                <a:solidFill>
                  <a:srgbClr val="0066CC"/>
                </a:solidFill>
                <a:latin typeface="Times New Roman" pitchFamily="18" charset="0"/>
              </a:rPr>
              <a:t>- развивать умение составлять рассказы из личного опыта;</a:t>
            </a:r>
          </a:p>
          <a:p>
            <a:pPr>
              <a:lnSpc>
                <a:spcPct val="80000"/>
              </a:lnSpc>
              <a:buNone/>
            </a:pPr>
            <a:r>
              <a:rPr lang="ru-RU" sz="2400" b="1" dirty="0" smtClean="0">
                <a:solidFill>
                  <a:srgbClr val="0066CC"/>
                </a:solidFill>
                <a:latin typeface="Times New Roman" pitchFamily="18" charset="0"/>
              </a:rPr>
              <a:t>- побуждать рассказывать о своем восприятии конкретного поступка литературного персонажа;</a:t>
            </a:r>
          </a:p>
          <a:p>
            <a:pPr>
              <a:lnSpc>
                <a:spcPct val="80000"/>
              </a:lnSpc>
              <a:buNone/>
            </a:pPr>
            <a:r>
              <a:rPr lang="ru-RU" sz="2400" b="1" dirty="0" smtClean="0">
                <a:solidFill>
                  <a:srgbClr val="0066CC"/>
                </a:solidFill>
                <a:latin typeface="Times New Roman" pitchFamily="18" charset="0"/>
              </a:rPr>
              <a:t>- знакомить с основами безопасности и правилами поведения на улице;</a:t>
            </a:r>
          </a:p>
          <a:p>
            <a:pPr>
              <a:lnSpc>
                <a:spcPct val="80000"/>
              </a:lnSpc>
              <a:buNone/>
            </a:pPr>
            <a:r>
              <a:rPr lang="ru-RU" sz="2400" b="1" dirty="0" smtClean="0">
                <a:solidFill>
                  <a:srgbClr val="0066CC"/>
                </a:solidFill>
                <a:latin typeface="Times New Roman" pitchFamily="18" charset="0"/>
              </a:rPr>
              <a:t>- знакомить со спортивными играми, играми эстафетами по правилам дорожного движения;</a:t>
            </a:r>
          </a:p>
          <a:p>
            <a:pPr>
              <a:lnSpc>
                <a:spcPct val="80000"/>
              </a:lnSpc>
              <a:buNone/>
            </a:pPr>
            <a:r>
              <a:rPr lang="ru-RU" sz="2400" b="1" dirty="0" smtClean="0">
                <a:solidFill>
                  <a:srgbClr val="0066CC"/>
                </a:solidFill>
                <a:latin typeface="Times New Roman" pitchFamily="18" charset="0"/>
              </a:rPr>
              <a:t>- формировать потребность вести себя в соответствии с общественными нормами.</a:t>
            </a:r>
            <a:endParaRPr lang="en-US" sz="2400" b="1" dirty="0" smtClean="0">
              <a:solidFill>
                <a:srgbClr val="0066CC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05"/>
    </mc:Choice>
    <mc:Fallback xmlns="">
      <p:transition spd="slow" advTm="11105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</a:rPr>
              <a:t>Ожидаемый результат</a:t>
            </a:r>
            <a:r>
              <a:rPr lang="ru-RU" dirty="0" smtClean="0"/>
              <a:t> </a:t>
            </a:r>
            <a:endParaRPr lang="en-US" dirty="0" smtClean="0"/>
          </a:p>
        </p:txBody>
      </p:sp>
      <p:sp>
        <p:nvSpPr>
          <p:cNvPr id="44035" name="Rectangle 3"/>
          <p:cNvSpPr>
            <a:spLocks noGrp="1"/>
          </p:cNvSpPr>
          <p:nvPr>
            <p:ph type="body" idx="1"/>
          </p:nvPr>
        </p:nvSpPr>
        <p:spPr>
          <a:xfrm>
            <a:off x="428596" y="2000240"/>
            <a:ext cx="8229600" cy="4525963"/>
          </a:xfrm>
        </p:spPr>
        <p:txBody>
          <a:bodyPr/>
          <a:lstStyle/>
          <a:p>
            <a:pPr algn="ctr">
              <a:lnSpc>
                <a:spcPct val="90000"/>
              </a:lnSpc>
              <a:buNone/>
            </a:pPr>
            <a:r>
              <a:rPr lang="ru-RU" sz="3600" b="1" dirty="0" smtClean="0">
                <a:solidFill>
                  <a:srgbClr val="0066CC"/>
                </a:solidFill>
                <a:latin typeface="Times New Roman" pitchFamily="18" charset="0"/>
              </a:rPr>
              <a:t>Воспитать грамотного пешехода.</a:t>
            </a:r>
          </a:p>
          <a:p>
            <a:pPr algn="ctr">
              <a:lnSpc>
                <a:spcPct val="90000"/>
              </a:lnSpc>
              <a:buNone/>
            </a:pPr>
            <a:r>
              <a:rPr lang="ru-RU" sz="3600" b="1" dirty="0" smtClean="0">
                <a:solidFill>
                  <a:srgbClr val="0066CC"/>
                </a:solidFill>
                <a:latin typeface="Times New Roman" pitchFamily="18" charset="0"/>
              </a:rPr>
              <a:t> </a:t>
            </a:r>
          </a:p>
          <a:p>
            <a:pPr algn="ctr">
              <a:lnSpc>
                <a:spcPct val="90000"/>
              </a:lnSpc>
              <a:buNone/>
            </a:pPr>
            <a:r>
              <a:rPr lang="ru-RU" sz="3600" b="1" dirty="0" smtClean="0">
                <a:solidFill>
                  <a:srgbClr val="0066CC"/>
                </a:solidFill>
                <a:latin typeface="Times New Roman" pitchFamily="18" charset="0"/>
              </a:rPr>
              <a:t> Уметь ориентироваться в чрезвычайных ситуациях, искать пути решения выхода их них.</a:t>
            </a:r>
            <a:endParaRPr lang="en-US" sz="3600" b="1" dirty="0" smtClean="0">
              <a:solidFill>
                <a:srgbClr val="0066CC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4"/>
    </mc:Choice>
    <mc:Fallback xmlns="">
      <p:transition spd="slow" advTm="3724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Compass</Template>
  <TotalTime>505</TotalTime>
  <Words>871</Words>
  <Application>Microsoft Office PowerPoint</Application>
  <PresentationFormat>Экран (4:3)</PresentationFormat>
  <Paragraphs>119</Paragraphs>
  <Slides>31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5" baseType="lpstr">
      <vt:lpstr>Arial</vt:lpstr>
      <vt:lpstr>Calibri</vt:lpstr>
      <vt:lpstr>Times New Roman</vt:lpstr>
      <vt:lpstr>Тема Office</vt:lpstr>
      <vt:lpstr>Презентация  «Волшебное колесо-2022г» </vt:lpstr>
      <vt:lpstr>Продолжительность конкурса: краткосрочный, 2 недели. Участники конкурса: дети  группы, воспитатели. Возраст детей: 4-6 лет. Итог: проведение конкурса по станциям.</vt:lpstr>
      <vt:lpstr>Презентация PowerPoint</vt:lpstr>
      <vt:lpstr>Презентация PowerPoint</vt:lpstr>
      <vt:lpstr>Презентация PowerPoint</vt:lpstr>
      <vt:lpstr>Цель:  </vt:lpstr>
      <vt:lpstr>Презентация PowerPoint</vt:lpstr>
      <vt:lpstr>Задачи </vt:lpstr>
      <vt:lpstr>Ожидаемый результат </vt:lpstr>
      <vt:lpstr>Работа воспитателя при подготовке к конкурсу: </vt:lpstr>
      <vt:lpstr>Показ презентаций </vt:lpstr>
      <vt:lpstr>Развивающие мультфильмы</vt:lpstr>
      <vt:lpstr>Беседы</vt:lpstr>
      <vt:lpstr>Чтение художественной литературы</vt:lpstr>
      <vt:lpstr>Музыкальные произведения </vt:lpstr>
      <vt:lpstr>Дидактические игры</vt:lpstr>
      <vt:lpstr>Подвижные игры </vt:lpstr>
      <vt:lpstr>Моделирование ситуаций </vt:lpstr>
      <vt:lpstr>Работа с родителями</vt:lpstr>
      <vt:lpstr>Консультации </vt:lpstr>
      <vt:lpstr>Памятка родителям </vt:lpstr>
      <vt:lpstr>В рамках конкурса  проведено итоговое мероприятие по станциям </vt:lpstr>
      <vt:lpstr>1-станция «Идем дорогой безопасности»</vt:lpstr>
      <vt:lpstr>2-станция «Правила дорожные знать каждому положено»</vt:lpstr>
      <vt:lpstr>3-станция «Эстафета «Первые шаги доврачебной помощи»»</vt:lpstr>
      <vt:lpstr>4-станция «Фигурное вождение велосипеда»</vt:lpstr>
      <vt:lpstr>Презентация PowerPoint</vt:lpstr>
      <vt:lpstr>Результативность конкурса </vt:lpstr>
      <vt:lpstr> </vt:lpstr>
      <vt:lpstr>Инновационные формы и методы работы с командой ЮПИД</vt:lpstr>
      <vt:lpstr>Презентация PowerPoint</vt:lpstr>
    </vt:vector>
  </TitlesOfParts>
  <Company>Wg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проекта: «Безопасность на дорогах» Название проекта: «Красный, жёлтый, зелёный</dc:title>
  <dc:creator>FoM</dc:creator>
  <cp:lastModifiedBy>79885195869</cp:lastModifiedBy>
  <cp:revision>72</cp:revision>
  <dcterms:created xsi:type="dcterms:W3CDTF">2011-05-26T14:19:30Z</dcterms:created>
  <dcterms:modified xsi:type="dcterms:W3CDTF">2022-04-06T20:10:39Z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923795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